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5" r:id="rId4"/>
  </p:sldMasterIdLst>
  <p:notesMasterIdLst>
    <p:notesMasterId r:id="rId17"/>
  </p:notesMasterIdLst>
  <p:sldIdLst>
    <p:sldId id="256" r:id="rId5"/>
    <p:sldId id="260" r:id="rId6"/>
    <p:sldId id="257" r:id="rId7"/>
    <p:sldId id="261" r:id="rId8"/>
    <p:sldId id="262" r:id="rId9"/>
    <p:sldId id="259" r:id="rId10"/>
    <p:sldId id="265" r:id="rId11"/>
    <p:sldId id="264" r:id="rId12"/>
    <p:sldId id="266" r:id="rId13"/>
    <p:sldId id="267" r:id="rId14"/>
    <p:sldId id="263" r:id="rId15"/>
    <p:sldId id="258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6" autoAdjust="0"/>
    <p:restoredTop sz="94625" autoAdjust="0"/>
  </p:normalViewPr>
  <p:slideViewPr>
    <p:cSldViewPr snapToGrid="0" snapToObjects="1">
      <p:cViewPr varScale="1">
        <p:scale>
          <a:sx n="95" d="100"/>
          <a:sy n="95" d="100"/>
        </p:scale>
        <p:origin x="420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40B10-1BC3-4AA4-94A7-41491F8003F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32B04-D5DE-4BF2-9E5C-6E18D6224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06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32B04-D5DE-4BF2-9E5C-6E18D62248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5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082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544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8685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2858"/>
            <a:ext cx="8229600" cy="30424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8613"/>
            <a:ext cx="7772400" cy="1101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176614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09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952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2" r:id="rId1"/>
    <p:sldLayoutId id="2147493484" r:id="rId2"/>
    <p:sldLayoutId id="2147493485" r:id="rId3"/>
    <p:sldLayoutId id="2147493487" r:id="rId4"/>
    <p:sldLayoutId id="214749348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Ceiling Fan Support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700338"/>
            <a:ext cx="6400800" cy="1314450"/>
          </a:xfrm>
        </p:spPr>
        <p:txBody>
          <a:bodyPr>
            <a:normAutofit/>
          </a:bodyPr>
          <a:lstStyle/>
          <a:p>
            <a:r>
              <a:rPr lang="en-US" sz="4000" dirty="0"/>
              <a:t>2020 NEC Changes</a:t>
            </a:r>
          </a:p>
        </p:txBody>
      </p:sp>
    </p:spTree>
    <p:extLst>
      <p:ext uri="{BB962C8B-B14F-4D97-AF65-F5344CB8AC3E}">
        <p14:creationId xmlns:p14="http://schemas.microsoft.com/office/powerpoint/2010/main" val="4040345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F2B547-0250-4843-AE6B-2B4C32FA1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43753"/>
          </a:xfrm>
        </p:spPr>
        <p:txBody>
          <a:bodyPr>
            <a:normAutofit fontScale="90000"/>
          </a:bodyPr>
          <a:lstStyle/>
          <a:p>
            <a:r>
              <a:rPr lang="en-US" dirty="0"/>
              <a:t>RACO’s Ceiling Fan Box Lineup </a:t>
            </a:r>
            <a:r>
              <a:rPr lang="en-US" sz="2200" dirty="0"/>
              <a:t>(</a:t>
            </a:r>
            <a:r>
              <a:rPr lang="en-US" sz="2200" dirty="0" err="1"/>
              <a:t>cont</a:t>
            </a:r>
            <a:r>
              <a:rPr lang="en-US" sz="22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7F4E05-EB23-4EA8-974F-7A7308BAB7CE}"/>
              </a:ext>
            </a:extLst>
          </p:cNvPr>
          <p:cNvSpPr txBox="1"/>
          <p:nvPr/>
        </p:nvSpPr>
        <p:spPr>
          <a:xfrm>
            <a:off x="2590873" y="3093625"/>
            <a:ext cx="3743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931 GRID-BRACE®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4” 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2-1/8” Deep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22.3 Cu. In. Cap.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3C6C88-A55F-4F03-A152-8ED9A1CA0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65" y="970084"/>
            <a:ext cx="4238663" cy="19338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D1493E-47F3-422D-9D92-BBE16477D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379" y="959791"/>
            <a:ext cx="2814031" cy="18074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D532E6-7E28-48B2-9FC7-2B87AFE5D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742" y="2783299"/>
            <a:ext cx="2000165" cy="16615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F538EC-11B1-4E17-A5FA-283EA006628E}"/>
              </a:ext>
            </a:extLst>
          </p:cNvPr>
          <p:cNvSpPr txBox="1"/>
          <p:nvPr/>
        </p:nvSpPr>
        <p:spPr>
          <a:xfrm>
            <a:off x="2135414" y="513853"/>
            <a:ext cx="402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24” Grid Span</a:t>
            </a:r>
          </a:p>
        </p:txBody>
      </p:sp>
    </p:spTree>
    <p:extLst>
      <p:ext uri="{BB962C8B-B14F-4D97-AF65-F5344CB8AC3E}">
        <p14:creationId xmlns:p14="http://schemas.microsoft.com/office/powerpoint/2010/main" val="2154854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4EC22-5EFF-40BF-8ABC-2D700434C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0647"/>
          </a:xfrm>
        </p:spPr>
        <p:txBody>
          <a:bodyPr>
            <a:normAutofit fontScale="90000"/>
          </a:bodyPr>
          <a:lstStyle/>
          <a:p>
            <a:r>
              <a:rPr lang="en-US" dirty="0"/>
              <a:t>New 939 for Engineered Joists</a:t>
            </a:r>
          </a:p>
        </p:txBody>
      </p:sp>
      <p:pic>
        <p:nvPicPr>
          <p:cNvPr id="4" name="5CDD2EE0">
            <a:hlinkClick r:id="" action="ppaction://media"/>
            <a:extLst>
              <a:ext uri="{FF2B5EF4-FFF2-40B4-BE49-F238E27FC236}">
                <a16:creationId xmlns:a16="http://schemas.microsoft.com/office/drawing/2014/main" id="{1B3A8AE9-075A-4E2F-9BA9-2FCD6046034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7501" y="470647"/>
            <a:ext cx="4874030" cy="375845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5E664B-D70B-42ED-B410-25909B141D29}"/>
              </a:ext>
            </a:extLst>
          </p:cNvPr>
          <p:cNvSpPr txBox="1"/>
          <p:nvPr/>
        </p:nvSpPr>
        <p:spPr>
          <a:xfrm>
            <a:off x="150153" y="3368997"/>
            <a:ext cx="25760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Available Q3 2020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53900B-9A5E-4634-9482-13CA00D96C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41294"/>
            <a:ext cx="2726605" cy="180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9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474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636"/>
            <a:ext cx="8229600" cy="47586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2020 NEC Article 314.27 (C)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9666"/>
            <a:ext cx="8586316" cy="35010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…Outlet boxes mounted in the ceilings of habitable rooms of dwelling occupancies in a location acceptable for the installation of a ceiling – suspended (paddle) fan shall comply with one of the following: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Listed for the sole support of ceiling – suspended (paddle) fans.</a:t>
            </a:r>
          </a:p>
          <a:p>
            <a:pPr lvl="1"/>
            <a:r>
              <a:rPr lang="en-US" dirty="0"/>
              <a:t>An outlet box complying with the applicable requirements of 314.27 and providing access to structural framing capable of supporting of a ceiling – suspended (paddle) fan bracket or equivalent.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949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EEA9-0B7C-4010-947E-C7AAA725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9" y="-3588"/>
            <a:ext cx="8229600" cy="4658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Definitions / Scope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C7CFB-94F4-4433-BB11-FF13576CB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679086"/>
            <a:ext cx="8596365" cy="3712043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/>
              <a:t>Dwelling Units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Residential – Single &amp; Multiple Dwellings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/>
              <a:t>Habitable areas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Bed Rooms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Family Rooms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Dining Rooms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Entryways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/>
              <a:t>Where a fan can be installed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Areas physically large enough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Excludes outlets in closets or hallways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3147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3A5CFC-F3B7-41DD-BA58-0EA41F737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232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NEC Adoption By State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0FC212-BFE5-41F2-994E-5F03D0FB9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74" y="482321"/>
            <a:ext cx="6296017" cy="411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11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E3BA-A22B-4B62-95B2-B2A1CBCC0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3636"/>
            <a:ext cx="8229600" cy="455763"/>
          </a:xfrm>
        </p:spPr>
        <p:txBody>
          <a:bodyPr>
            <a:normAutofit fontScale="90000"/>
          </a:bodyPr>
          <a:lstStyle/>
          <a:p>
            <a:r>
              <a:rPr lang="en-US" dirty="0"/>
              <a:t>NEC Adoption By State – In Process</a:t>
            </a:r>
          </a:p>
        </p:txBody>
      </p:sp>
      <p:pic>
        <p:nvPicPr>
          <p:cNvPr id="2050" name="Picture 2" descr="NEC process in progress - 4/1/2020">
            <a:extLst>
              <a:ext uri="{FF2B5EF4-FFF2-40B4-BE49-F238E27FC236}">
                <a16:creationId xmlns:a16="http://schemas.microsoft.com/office/drawing/2014/main" id="{84E2ACEA-06B5-482F-81EE-5F9B2F6A7F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7" y="442127"/>
            <a:ext cx="7310175" cy="413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189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C29E-D100-4997-BF96-E0234343F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222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Risks to Mitigate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4F78C-8BC7-411E-BD4D-A50351E3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548458"/>
            <a:ext cx="8596365" cy="3406322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sz="3600" dirty="0"/>
              <a:t>Demand will gradually change  </a:t>
            </a:r>
          </a:p>
          <a:p>
            <a:pPr lvl="2"/>
            <a:r>
              <a:rPr lang="en-US" sz="3200" dirty="0"/>
              <a:t>Codes take years to change</a:t>
            </a:r>
          </a:p>
          <a:p>
            <a:pPr lvl="2"/>
            <a:r>
              <a:rPr lang="en-US" sz="3200" dirty="0"/>
              <a:t>Inspectors drive enforcement</a:t>
            </a:r>
          </a:p>
          <a:p>
            <a:pPr lvl="1"/>
            <a:r>
              <a:rPr lang="en-US" sz="3600" dirty="0"/>
              <a:t>Demand Outstrips Capacity</a:t>
            </a:r>
          </a:p>
          <a:p>
            <a:pPr lvl="2"/>
            <a:r>
              <a:rPr lang="en-US" sz="3200" dirty="0"/>
              <a:t>Need to forecast accordingly</a:t>
            </a:r>
          </a:p>
          <a:p>
            <a:pPr lvl="3"/>
            <a:r>
              <a:rPr lang="en-US" sz="3000" dirty="0"/>
              <a:t>RACO’s Ceiling Fan products have longer lead times</a:t>
            </a:r>
          </a:p>
          <a:p>
            <a:pPr lvl="1"/>
            <a:r>
              <a:rPr lang="en-US" sz="3600" dirty="0"/>
              <a:t>Competition</a:t>
            </a:r>
          </a:p>
          <a:p>
            <a:pPr lvl="2"/>
            <a:r>
              <a:rPr lang="en-US" sz="3200" dirty="0"/>
              <a:t>Price pressure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1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3EF6C-C513-427D-A8B0-E812A77CE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0647"/>
          </a:xfrm>
        </p:spPr>
        <p:txBody>
          <a:bodyPr>
            <a:normAutofit fontScale="90000"/>
          </a:bodyPr>
          <a:lstStyle/>
          <a:p>
            <a:r>
              <a:rPr lang="en-US" dirty="0"/>
              <a:t>RACO’s Ceiling Fan Box Lineup</a:t>
            </a:r>
          </a:p>
        </p:txBody>
      </p:sp>
      <p:pic>
        <p:nvPicPr>
          <p:cNvPr id="3074" name="Picture 2" descr="295">
            <a:extLst>
              <a:ext uri="{FF2B5EF4-FFF2-40B4-BE49-F238E27FC236}">
                <a16:creationId xmlns:a16="http://schemas.microsoft.com/office/drawing/2014/main" id="{9BDBC8CD-9ECA-4512-8BB4-2E2D30CC48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6" y="694794"/>
            <a:ext cx="1326730" cy="13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E4E2A0-BC8E-400C-8413-34CD9B6B4B0D}"/>
              </a:ext>
            </a:extLst>
          </p:cNvPr>
          <p:cNvSpPr txBox="1"/>
          <p:nvPr/>
        </p:nvSpPr>
        <p:spPr>
          <a:xfrm>
            <a:off x="1991908" y="845701"/>
            <a:ext cx="1802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295 / 295-1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4” 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½” Deep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 Cu. In. Cap.</a:t>
            </a:r>
          </a:p>
        </p:txBody>
      </p:sp>
      <p:pic>
        <p:nvPicPr>
          <p:cNvPr id="3076" name="Picture 4" descr="296">
            <a:extLst>
              <a:ext uri="{FF2B5EF4-FFF2-40B4-BE49-F238E27FC236}">
                <a16:creationId xmlns:a16="http://schemas.microsoft.com/office/drawing/2014/main" id="{2ABD7958-ECCE-4F15-91F4-555962F9D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28" y="2472585"/>
            <a:ext cx="1528599" cy="152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3961A8-B617-4772-90F0-4099F9AEF07F}"/>
              </a:ext>
            </a:extLst>
          </p:cNvPr>
          <p:cNvSpPr txBox="1"/>
          <p:nvPr/>
        </p:nvSpPr>
        <p:spPr>
          <a:xfrm>
            <a:off x="1879715" y="2626534"/>
            <a:ext cx="1989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296 / 296-1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4” 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1-1/2” Deep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15.8 Cu. In. Cap.</a:t>
            </a:r>
          </a:p>
        </p:txBody>
      </p:sp>
      <p:pic>
        <p:nvPicPr>
          <p:cNvPr id="3078" name="Picture 6" descr="299">
            <a:extLst>
              <a:ext uri="{FF2B5EF4-FFF2-40B4-BE49-F238E27FC236}">
                <a16:creationId xmlns:a16="http://schemas.microsoft.com/office/drawing/2014/main" id="{7BD84960-B882-4397-928E-764D1F0D8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057" y="704355"/>
            <a:ext cx="1618674" cy="161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94">
            <a:extLst>
              <a:ext uri="{FF2B5EF4-FFF2-40B4-BE49-F238E27FC236}">
                <a16:creationId xmlns:a16="http://schemas.microsoft.com/office/drawing/2014/main" id="{29E7495F-48F2-49F8-B158-DCAFAA890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17" y="2252356"/>
            <a:ext cx="1989836" cy="19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FEDC19-036B-4695-8D5C-AA9D28205BAA}"/>
              </a:ext>
            </a:extLst>
          </p:cNvPr>
          <p:cNvSpPr txBox="1"/>
          <p:nvPr/>
        </p:nvSpPr>
        <p:spPr>
          <a:xfrm>
            <a:off x="6207497" y="838703"/>
            <a:ext cx="234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4” 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2-1/8” Deep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22.4 Cu. In. Cap.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F100BE-F1B8-443A-B213-18920D79C80D}"/>
              </a:ext>
            </a:extLst>
          </p:cNvPr>
          <p:cNvSpPr txBox="1"/>
          <p:nvPr/>
        </p:nvSpPr>
        <p:spPr>
          <a:xfrm>
            <a:off x="6426849" y="2571750"/>
            <a:ext cx="25259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294 / 294-1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4” 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2-1/8” Deep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22.3 Cu. In. Cap.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work /Old Work</a:t>
            </a:r>
          </a:p>
        </p:txBody>
      </p:sp>
    </p:spTree>
    <p:extLst>
      <p:ext uri="{BB962C8B-B14F-4D97-AF65-F5344CB8AC3E}">
        <p14:creationId xmlns:p14="http://schemas.microsoft.com/office/powerpoint/2010/main" val="99462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188472-1119-429F-B7EF-A9226FD45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2176"/>
          </a:xfrm>
        </p:spPr>
        <p:txBody>
          <a:bodyPr>
            <a:normAutofit fontScale="90000"/>
          </a:bodyPr>
          <a:lstStyle/>
          <a:p>
            <a:r>
              <a:rPr lang="en-US" dirty="0"/>
              <a:t>RACO’s Ceiling Fan Box Lineup </a:t>
            </a:r>
            <a:r>
              <a:rPr lang="en-US" sz="2200" dirty="0"/>
              <a:t>(</a:t>
            </a:r>
            <a:r>
              <a:rPr lang="en-US" sz="2200" dirty="0" err="1"/>
              <a:t>cont</a:t>
            </a:r>
            <a:r>
              <a:rPr lang="en-US" sz="2200" dirty="0"/>
              <a:t>)</a:t>
            </a:r>
          </a:p>
        </p:txBody>
      </p:sp>
      <p:pic>
        <p:nvPicPr>
          <p:cNvPr id="4098" name="Picture 2" descr="284">
            <a:extLst>
              <a:ext uri="{FF2B5EF4-FFF2-40B4-BE49-F238E27FC236}">
                <a16:creationId xmlns:a16="http://schemas.microsoft.com/office/drawing/2014/main" id="{9290A79E-4C3F-4063-9CF8-73B9D9F557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161" y="679450"/>
            <a:ext cx="1518191" cy="151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0158CC-2785-40BE-A0E4-88A146BDF023}"/>
              </a:ext>
            </a:extLst>
          </p:cNvPr>
          <p:cNvSpPr txBox="1"/>
          <p:nvPr/>
        </p:nvSpPr>
        <p:spPr>
          <a:xfrm>
            <a:off x="4425134" y="809916"/>
            <a:ext cx="239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284 Gorilla Ring®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4” Deep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35 </a:t>
            </a:r>
            <a:r>
              <a:rPr lang="en-US" dirty="0" err="1"/>
              <a:t>lb</a:t>
            </a:r>
            <a:r>
              <a:rPr lang="en-US" dirty="0"/>
              <a:t> dynamic 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49.3 Cu. In. Cap.</a:t>
            </a:r>
          </a:p>
        </p:txBody>
      </p:sp>
      <p:pic>
        <p:nvPicPr>
          <p:cNvPr id="4100" name="Picture 4" descr="7120-1">
            <a:extLst>
              <a:ext uri="{FF2B5EF4-FFF2-40B4-BE49-F238E27FC236}">
                <a16:creationId xmlns:a16="http://schemas.microsoft.com/office/drawing/2014/main" id="{26A969CA-BCE5-4118-BFC2-22847ADED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94" y="2520208"/>
            <a:ext cx="1682872" cy="168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7120VB">
            <a:extLst>
              <a:ext uri="{FF2B5EF4-FFF2-40B4-BE49-F238E27FC236}">
                <a16:creationId xmlns:a16="http://schemas.microsoft.com/office/drawing/2014/main" id="{42E1D7D2-A8FA-4687-BF71-559E66CF7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20208"/>
            <a:ext cx="1682873" cy="168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83DED3-58F8-4258-B71D-A6A9BDB60274}"/>
              </a:ext>
            </a:extLst>
          </p:cNvPr>
          <p:cNvSpPr txBox="1"/>
          <p:nvPr/>
        </p:nvSpPr>
        <p:spPr>
          <a:xfrm>
            <a:off x="2102440" y="2669742"/>
            <a:ext cx="2469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7120 / 7120-1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4” 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Non-Metallic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12.5 Cu. In. Cap.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C9C62C-2A00-4CB3-B441-184CCADC1A9E}"/>
              </a:ext>
            </a:extLst>
          </p:cNvPr>
          <p:cNvSpPr txBox="1"/>
          <p:nvPr/>
        </p:nvSpPr>
        <p:spPr>
          <a:xfrm>
            <a:off x="6466181" y="2520208"/>
            <a:ext cx="2469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7120VB (Vapor Barrier)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4” 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Non-Metallic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12.5 Cu. In. Cap.</a:t>
            </a:r>
          </a:p>
        </p:txBody>
      </p:sp>
    </p:spTree>
    <p:extLst>
      <p:ext uri="{BB962C8B-B14F-4D97-AF65-F5344CB8AC3E}">
        <p14:creationId xmlns:p14="http://schemas.microsoft.com/office/powerpoint/2010/main" val="3348951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CB2537-47D4-45FC-865B-3B2811E1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2224"/>
          </a:xfrm>
        </p:spPr>
        <p:txBody>
          <a:bodyPr>
            <a:normAutofit fontScale="90000"/>
          </a:bodyPr>
          <a:lstStyle/>
          <a:p>
            <a:r>
              <a:rPr lang="en-US" dirty="0"/>
              <a:t>RACO’s Ceiling Fan Box Lineup </a:t>
            </a:r>
            <a:r>
              <a:rPr lang="en-US" sz="2200" dirty="0"/>
              <a:t>(</a:t>
            </a:r>
            <a:r>
              <a:rPr lang="en-US" sz="2200" dirty="0" err="1"/>
              <a:t>cont</a:t>
            </a:r>
            <a:r>
              <a:rPr lang="en-US" sz="22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71C532-97E2-4FC3-A344-F6DF9FAF2697}"/>
              </a:ext>
            </a:extLst>
          </p:cNvPr>
          <p:cNvSpPr txBox="1"/>
          <p:nvPr/>
        </p:nvSpPr>
        <p:spPr>
          <a:xfrm>
            <a:off x="3099916" y="1044987"/>
            <a:ext cx="3411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926 / 926-1 Kwik-Brace®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4” 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1-½” Deep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15.8 Cu. In. Cap.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A0266B-BB92-4824-96FD-0D808B225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87715"/>
            <a:ext cx="2642716" cy="1193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7A141B-1C7A-4A33-9C7A-DC54D58DF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56" y="1019886"/>
            <a:ext cx="2451070" cy="12133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39ABD6-165A-493C-9E5B-1E96D3D08661}"/>
              </a:ext>
            </a:extLst>
          </p:cNvPr>
          <p:cNvSpPr txBox="1"/>
          <p:nvPr/>
        </p:nvSpPr>
        <p:spPr>
          <a:xfrm>
            <a:off x="2135414" y="513853"/>
            <a:ext cx="402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Adjustable between 16” and 24” Studs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4D8303-E31F-4503-9913-D98EAFEFE8D4}"/>
              </a:ext>
            </a:extLst>
          </p:cNvPr>
          <p:cNvSpPr txBox="1"/>
          <p:nvPr/>
        </p:nvSpPr>
        <p:spPr>
          <a:xfrm>
            <a:off x="3099916" y="3171977"/>
            <a:ext cx="2034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936 Retro-Brace®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4” 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1-½” Deep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15.8 Cu. In. Cap.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A120C5-599F-44F7-99DC-9E3D43CE3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824" y="1832551"/>
            <a:ext cx="2714520" cy="10979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543293-2F4D-4508-BBB5-90D53294671F}"/>
              </a:ext>
            </a:extLst>
          </p:cNvPr>
          <p:cNvSpPr txBox="1"/>
          <p:nvPr/>
        </p:nvSpPr>
        <p:spPr>
          <a:xfrm>
            <a:off x="6585569" y="2964846"/>
            <a:ext cx="2257775" cy="1193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937 Retro-Brace®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4” 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2-1/8” Deep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22.4 Cu. In. Cap</a:t>
            </a:r>
          </a:p>
        </p:txBody>
      </p:sp>
    </p:spTree>
    <p:extLst>
      <p:ext uri="{BB962C8B-B14F-4D97-AF65-F5344CB8AC3E}">
        <p14:creationId xmlns:p14="http://schemas.microsoft.com/office/powerpoint/2010/main" val="458866819"/>
      </p:ext>
    </p:extLst>
  </p:cSld>
  <p:clrMapOvr>
    <a:masterClrMapping/>
  </p:clrMapOvr>
</p:sld>
</file>

<file path=ppt/theme/theme1.xml><?xml version="1.0" encoding="utf-8"?>
<a:theme xmlns:a="http://schemas.openxmlformats.org/drawingml/2006/main" name="BELL widescreen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407</Words>
  <Application>Microsoft Office PowerPoint</Application>
  <PresentationFormat>On-screen Show (16:9)</PresentationFormat>
  <Paragraphs>84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BELL widescreen title</vt:lpstr>
      <vt:lpstr>Ceiling Fan Support</vt:lpstr>
      <vt:lpstr>2020 NEC Article 314.27 (C)</vt:lpstr>
      <vt:lpstr>Definitions / Scope</vt:lpstr>
      <vt:lpstr>NEC Adoption By State</vt:lpstr>
      <vt:lpstr>NEC Adoption By State – In Process</vt:lpstr>
      <vt:lpstr>Risks to Mitigate</vt:lpstr>
      <vt:lpstr>RACO’s Ceiling Fan Box Lineup</vt:lpstr>
      <vt:lpstr>RACO’s Ceiling Fan Box Lineup (cont)</vt:lpstr>
      <vt:lpstr>RACO’s Ceiling Fan Box Lineup (cont)</vt:lpstr>
      <vt:lpstr>RACO’s Ceiling Fan Box Lineup (cont)</vt:lpstr>
      <vt:lpstr>New 939 for Engineered Joists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Hlade, Jeff</cp:lastModifiedBy>
  <cp:revision>64</cp:revision>
  <dcterms:created xsi:type="dcterms:W3CDTF">2010-04-12T23:12:02Z</dcterms:created>
  <dcterms:modified xsi:type="dcterms:W3CDTF">2020-04-17T16:23:57Z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